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sldIdLst>
    <p:sldId id="257" r:id="rId2"/>
    <p:sldId id="308" r:id="rId3"/>
    <p:sldId id="312" r:id="rId4"/>
    <p:sldId id="319" r:id="rId5"/>
    <p:sldId id="309" r:id="rId6"/>
    <p:sldId id="322" r:id="rId7"/>
    <p:sldId id="318" r:id="rId8"/>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BD"/>
    <a:srgbClr val="FFFF89"/>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85"/>
    <p:restoredTop sz="94939"/>
  </p:normalViewPr>
  <p:slideViewPr>
    <p:cSldViewPr snapToGrid="0">
      <p:cViewPr varScale="1">
        <p:scale>
          <a:sx n="177" d="100"/>
          <a:sy n="177" d="100"/>
        </p:scale>
        <p:origin x="95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6/6/2025</a:t>
            </a:fld>
            <a:endParaRPr lang="en-AU"/>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1</a:t>
            </a:fld>
            <a:endParaRPr lang="en-AU" dirty="0"/>
          </a:p>
        </p:txBody>
      </p:sp>
    </p:spTree>
    <p:extLst>
      <p:ext uri="{BB962C8B-B14F-4D97-AF65-F5344CB8AC3E}">
        <p14:creationId xmlns:p14="http://schemas.microsoft.com/office/powerpoint/2010/main" val="322780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AU"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112201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AU"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909370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6/6/25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6/6/25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6/6/25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6/6/25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6/6/25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6/6/25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6/6/25</a:t>
            </a:fld>
            <a:endParaRPr lang="en-US"/>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6/6/25</a:t>
            </a:fld>
            <a:endParaRPr lang="en-US"/>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6/6/25</a:t>
            </a:fld>
            <a:endParaRPr lang="en-US"/>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6/6/25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6/6/25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6/6/25</a:t>
            </a:fld>
            <a:endParaRPr lang="en-US"/>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Times New Roman" panose="02020603050405020304" pitchFamily="18" charset="0"/>
                <a:ea typeface="+mn-ea"/>
                <a:cs typeface="+mn-cs"/>
              </a:rPr>
              <a:t>Hebrews  5:11 – 6:20</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lang="en-US" kern="0" dirty="0">
                <a:solidFill>
                  <a:schemeClr val="bg1"/>
                </a:solidFill>
                <a:latin typeface="Times New Roman" panose="02020603050405020304" pitchFamily="18" charset="0"/>
                <a:ea typeface="+mn-ea"/>
                <a:cs typeface="Times New Roman" panose="02020603050405020304" pitchFamily="18" charset="0"/>
              </a:rPr>
              <a:t>4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p:txBody>
      </p:sp>
    </p:spTree>
    <p:extLst>
      <p:ext uri="{BB962C8B-B14F-4D97-AF65-F5344CB8AC3E}">
        <p14:creationId xmlns:p14="http://schemas.microsoft.com/office/powerpoint/2010/main" val="390271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310172"/>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buNone/>
            </a:pPr>
            <a:r>
              <a:rPr lang="en-AU" sz="2400" b="1" baseline="30000" dirty="0">
                <a:solidFill>
                  <a:srgbClr val="FFFFFF"/>
                </a:solidFill>
                <a:effectLst/>
                <a:latin typeface="Times New Roman" panose="02020603050405020304" pitchFamily="18" charset="0"/>
                <a:ea typeface="Times New Roman" panose="02020603050405020304" pitchFamily="18" charset="0"/>
              </a:rPr>
              <a:t>11 </a:t>
            </a:r>
            <a:r>
              <a:rPr lang="en-AU" sz="2400" dirty="0">
                <a:solidFill>
                  <a:srgbClr val="FFFFFF"/>
                </a:solidFill>
                <a:effectLst/>
                <a:latin typeface="Times New Roman" panose="02020603050405020304" pitchFamily="18" charset="0"/>
                <a:ea typeface="Times New Roman" panose="02020603050405020304" pitchFamily="18" charset="0"/>
              </a:rPr>
              <a:t>About this we have much to say, and it is hard to explain, since you have become dull of hearing.  </a:t>
            </a:r>
            <a:r>
              <a:rPr lang="en-AU" sz="2400" b="1" baseline="30000" dirty="0">
                <a:solidFill>
                  <a:srgbClr val="FFFFFF"/>
                </a:solidFill>
                <a:effectLst/>
                <a:latin typeface="Times New Roman" panose="02020603050405020304" pitchFamily="18" charset="0"/>
                <a:ea typeface="Times New Roman" panose="02020603050405020304" pitchFamily="18" charset="0"/>
              </a:rPr>
              <a:t>12 </a:t>
            </a:r>
            <a:r>
              <a:rPr lang="en-AU" sz="2400" dirty="0">
                <a:solidFill>
                  <a:srgbClr val="FFFFFF"/>
                </a:solidFill>
                <a:effectLst/>
                <a:latin typeface="Times New Roman" panose="02020603050405020304" pitchFamily="18" charset="0"/>
                <a:ea typeface="Times New Roman" panose="02020603050405020304" pitchFamily="18" charset="0"/>
              </a:rPr>
              <a:t>For though by this time you ought to be teachers, you need someone to teach you again the basic principles of the oracles of God.  You need milk, not solid food, </a:t>
            </a:r>
            <a:r>
              <a:rPr lang="en-AU" sz="2400" b="1" baseline="30000" dirty="0">
                <a:solidFill>
                  <a:srgbClr val="FFFFFF"/>
                </a:solidFill>
                <a:effectLst/>
                <a:latin typeface="Times New Roman" panose="02020603050405020304" pitchFamily="18" charset="0"/>
                <a:ea typeface="Times New Roman" panose="02020603050405020304" pitchFamily="18" charset="0"/>
              </a:rPr>
              <a:t>13 </a:t>
            </a:r>
            <a:r>
              <a:rPr lang="en-AU" sz="2400" dirty="0">
                <a:solidFill>
                  <a:srgbClr val="FFFFFF"/>
                </a:solidFill>
                <a:effectLst/>
                <a:latin typeface="Times New Roman" panose="02020603050405020304" pitchFamily="18" charset="0"/>
                <a:ea typeface="Times New Roman" panose="02020603050405020304" pitchFamily="18" charset="0"/>
              </a:rPr>
              <a:t>for everyone who lives on milk is unskilled in the word of righteousness, since he is a child.  </a:t>
            </a:r>
            <a:r>
              <a:rPr lang="en-AU" sz="2400" b="1" baseline="30000" dirty="0">
                <a:solidFill>
                  <a:srgbClr val="FFFFFF"/>
                </a:solidFill>
                <a:effectLst/>
                <a:latin typeface="Times New Roman" panose="02020603050405020304" pitchFamily="18" charset="0"/>
                <a:ea typeface="Times New Roman" panose="02020603050405020304" pitchFamily="18" charset="0"/>
              </a:rPr>
              <a:t>14 </a:t>
            </a:r>
            <a:r>
              <a:rPr lang="en-AU" sz="2400" dirty="0">
                <a:solidFill>
                  <a:srgbClr val="FFFFFF"/>
                </a:solidFill>
                <a:effectLst/>
                <a:latin typeface="Times New Roman" panose="02020603050405020304" pitchFamily="18" charset="0"/>
                <a:ea typeface="Times New Roman" panose="02020603050405020304" pitchFamily="18" charset="0"/>
              </a:rPr>
              <a:t>But solid food is for the mature, for those who have their powers of discernment trained by constant practice to distinguish good from evil.</a:t>
            </a:r>
            <a:r>
              <a:rPr lang="en-AU" sz="800" dirty="0">
                <a:solidFill>
                  <a:srgbClr val="FFFFFF"/>
                </a:solidFill>
                <a:effectLst/>
                <a:latin typeface="Times New Roman" panose="02020603050405020304" pitchFamily="18" charset="0"/>
                <a:ea typeface="Times New Roman" panose="02020603050405020304" pitchFamily="18" charset="0"/>
              </a:rPr>
              <a:t>  </a:t>
            </a:r>
            <a:endParaRPr lang="en-AU" sz="800" dirty="0">
              <a:effectLst/>
              <a:latin typeface="Calibri" panose="020F0502020204030204" pitchFamily="34" charset="0"/>
              <a:ea typeface="Times New Roman" panose="02020603050405020304" pitchFamily="18" charset="0"/>
            </a:endParaRPr>
          </a:p>
          <a:p>
            <a:pPr indent="152400">
              <a:lnSpc>
                <a:spcPct val="115000"/>
              </a:lnSpc>
              <a:spcAft>
                <a:spcPts val="1000"/>
              </a:spcAft>
              <a:buNone/>
            </a:pPr>
            <a:r>
              <a:rPr lang="en-AU" sz="800" dirty="0">
                <a:solidFill>
                  <a:srgbClr val="FFFFFF"/>
                </a:solidFill>
                <a:effectLst/>
                <a:latin typeface="Times New Roman" panose="02020603050405020304" pitchFamily="18" charset="0"/>
                <a:ea typeface="Times New Roman" panose="02020603050405020304" pitchFamily="18" charset="0"/>
              </a:rPr>
              <a:t> </a:t>
            </a:r>
            <a:endParaRPr lang="en-AU" sz="800" dirty="0">
              <a:effectLst/>
              <a:latin typeface="Calibri" panose="020F0502020204030204" pitchFamily="34" charset="0"/>
              <a:ea typeface="Times New Roman" panose="02020603050405020304" pitchFamily="18" charset="0"/>
            </a:endParaRPr>
          </a:p>
          <a:p>
            <a:pPr>
              <a:buNone/>
            </a:pPr>
            <a:r>
              <a:rPr lang="en-AU" sz="2400" b="1" dirty="0">
                <a:solidFill>
                  <a:srgbClr val="FFFFFF"/>
                </a:solidFill>
                <a:effectLst/>
                <a:latin typeface="Times New Roman" panose="02020603050405020304" pitchFamily="18" charset="0"/>
                <a:ea typeface="Times New Roman" panose="02020603050405020304" pitchFamily="18" charset="0"/>
              </a:rPr>
              <a:t>6 </a:t>
            </a:r>
            <a:r>
              <a:rPr lang="en-AU" sz="2400" dirty="0">
                <a:solidFill>
                  <a:srgbClr val="FFFFFF"/>
                </a:solidFill>
                <a:effectLst/>
                <a:latin typeface="Times New Roman" panose="02020603050405020304" pitchFamily="18" charset="0"/>
                <a:ea typeface="Times New Roman" panose="02020603050405020304" pitchFamily="18" charset="0"/>
              </a:rPr>
              <a:t>Therefore let us leave the elementary doctrine of Christ and go on to maturity, not laying again a foundation of repentance from dead works and of faith toward God, </a:t>
            </a:r>
            <a:r>
              <a:rPr lang="en-AU" sz="2400" b="1" baseline="30000" dirty="0">
                <a:solidFill>
                  <a:srgbClr val="FFFFFF"/>
                </a:solidFill>
                <a:effectLst/>
                <a:latin typeface="Times New Roman" panose="02020603050405020304" pitchFamily="18" charset="0"/>
                <a:ea typeface="Times New Roman" panose="02020603050405020304" pitchFamily="18" charset="0"/>
              </a:rPr>
              <a:t>2 </a:t>
            </a:r>
            <a:r>
              <a:rPr lang="en-AU" sz="2400" dirty="0">
                <a:solidFill>
                  <a:srgbClr val="FFFFFF"/>
                </a:solidFill>
                <a:effectLst/>
                <a:latin typeface="Times New Roman" panose="02020603050405020304" pitchFamily="18" charset="0"/>
                <a:ea typeface="Times New Roman" panose="02020603050405020304" pitchFamily="18" charset="0"/>
              </a:rPr>
              <a:t>and of instruction about washings, the laying on of hands, the resurrection of the dead, and eternal judgment.  </a:t>
            </a:r>
            <a:r>
              <a:rPr lang="en-AU" sz="2400" b="1" baseline="30000" dirty="0">
                <a:solidFill>
                  <a:srgbClr val="FFFFFF"/>
                </a:solidFill>
                <a:effectLst/>
                <a:latin typeface="Times New Roman" panose="02020603050405020304" pitchFamily="18" charset="0"/>
                <a:ea typeface="Times New Roman" panose="02020603050405020304" pitchFamily="18" charset="0"/>
              </a:rPr>
              <a:t>3 </a:t>
            </a:r>
            <a:r>
              <a:rPr lang="en-AU" sz="2400" dirty="0">
                <a:solidFill>
                  <a:srgbClr val="FFFFFF"/>
                </a:solidFill>
                <a:effectLst/>
                <a:latin typeface="Times New Roman" panose="02020603050405020304" pitchFamily="18" charset="0"/>
                <a:ea typeface="Times New Roman" panose="02020603050405020304" pitchFamily="18" charset="0"/>
              </a:rPr>
              <a:t>And this we will do if God permits. </a:t>
            </a:r>
            <a:endParaRPr lang="en-AU"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292981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0" y="10297"/>
            <a:ext cx="9144000" cy="4656211"/>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4 </a:t>
            </a:r>
            <a:r>
              <a:rPr lang="en-AU" sz="2600" dirty="0">
                <a:solidFill>
                  <a:srgbClr val="FFFFFF"/>
                </a:solidFill>
                <a:effectLst/>
                <a:latin typeface="Times New Roman" panose="02020603050405020304" pitchFamily="18" charset="0"/>
                <a:ea typeface="Times New Roman" panose="02020603050405020304" pitchFamily="18" charset="0"/>
              </a:rPr>
              <a:t>For it is impossible, in the case of those who have once been enlightened, who have tasted the heavenly gift, and have shared in the Holy Spirit, </a:t>
            </a:r>
            <a:r>
              <a:rPr lang="en-AU" sz="2600" b="1" baseline="30000" dirty="0">
                <a:solidFill>
                  <a:srgbClr val="FFFFFF"/>
                </a:solidFill>
                <a:effectLst/>
                <a:latin typeface="Times New Roman" panose="02020603050405020304" pitchFamily="18" charset="0"/>
                <a:ea typeface="Times New Roman" panose="02020603050405020304" pitchFamily="18" charset="0"/>
              </a:rPr>
              <a:t>5 </a:t>
            </a:r>
            <a:r>
              <a:rPr lang="en-AU" sz="2600" dirty="0">
                <a:solidFill>
                  <a:srgbClr val="FFFFFF"/>
                </a:solidFill>
                <a:effectLst/>
                <a:latin typeface="Times New Roman" panose="02020603050405020304" pitchFamily="18" charset="0"/>
                <a:ea typeface="Times New Roman" panose="02020603050405020304" pitchFamily="18" charset="0"/>
              </a:rPr>
              <a:t>and have tasted the goodness of the word of God and the powers of the age to come, </a:t>
            </a:r>
            <a:r>
              <a:rPr lang="en-AU" sz="2600" b="1" baseline="30000" dirty="0">
                <a:solidFill>
                  <a:srgbClr val="FFFFFF"/>
                </a:solidFill>
                <a:effectLst/>
                <a:latin typeface="Times New Roman" panose="02020603050405020304" pitchFamily="18" charset="0"/>
                <a:ea typeface="Times New Roman" panose="02020603050405020304" pitchFamily="18" charset="0"/>
              </a:rPr>
              <a:t>6 </a:t>
            </a:r>
            <a:r>
              <a:rPr lang="en-AU" sz="2600" dirty="0">
                <a:solidFill>
                  <a:srgbClr val="FFFFFF"/>
                </a:solidFill>
                <a:effectLst/>
                <a:latin typeface="Times New Roman" panose="02020603050405020304" pitchFamily="18" charset="0"/>
                <a:ea typeface="Times New Roman" panose="02020603050405020304" pitchFamily="18" charset="0"/>
              </a:rPr>
              <a:t>and then have fallen away, to restore them again to repentance, since they are crucifying once again the Son of God to their own harm and holding him up to contempt.  </a:t>
            </a:r>
            <a:r>
              <a:rPr lang="en-AU" sz="2600" b="1" baseline="30000" dirty="0">
                <a:solidFill>
                  <a:srgbClr val="FFFFFF"/>
                </a:solidFill>
                <a:effectLst/>
                <a:latin typeface="Times New Roman" panose="02020603050405020304" pitchFamily="18" charset="0"/>
                <a:ea typeface="Times New Roman" panose="02020603050405020304" pitchFamily="18" charset="0"/>
              </a:rPr>
              <a:t>7 </a:t>
            </a:r>
            <a:r>
              <a:rPr lang="en-AU" sz="2600" dirty="0">
                <a:solidFill>
                  <a:srgbClr val="FFFFFF"/>
                </a:solidFill>
                <a:effectLst/>
                <a:latin typeface="Times New Roman" panose="02020603050405020304" pitchFamily="18" charset="0"/>
                <a:ea typeface="Times New Roman" panose="02020603050405020304" pitchFamily="18" charset="0"/>
              </a:rPr>
              <a:t>For land that has drunk the rain that often falls on it, and produces a crop useful to those for whose sake it is cultivated, receives a blessing from God.  </a:t>
            </a:r>
            <a:r>
              <a:rPr lang="en-AU" sz="2600" b="1" baseline="30000" dirty="0">
                <a:solidFill>
                  <a:srgbClr val="FFFFFF"/>
                </a:solidFill>
                <a:effectLst/>
                <a:latin typeface="Times New Roman" panose="02020603050405020304" pitchFamily="18" charset="0"/>
                <a:ea typeface="Times New Roman" panose="02020603050405020304" pitchFamily="18" charset="0"/>
              </a:rPr>
              <a:t>8 </a:t>
            </a:r>
            <a:r>
              <a:rPr lang="en-AU" sz="2600" dirty="0">
                <a:solidFill>
                  <a:srgbClr val="FFFFFF"/>
                </a:solidFill>
                <a:effectLst/>
                <a:latin typeface="Times New Roman" panose="02020603050405020304" pitchFamily="18" charset="0"/>
                <a:ea typeface="Times New Roman" panose="02020603050405020304" pitchFamily="18" charset="0"/>
              </a:rPr>
              <a:t>But if it bears thorns and thistles, it is worthless and near to being cursed, and its end is to be burned.</a:t>
            </a:r>
            <a:r>
              <a:rPr lang="en-AU" sz="2600" dirty="0">
                <a:effectLst/>
              </a:rPr>
              <a:t> </a:t>
            </a:r>
            <a:endParaRPr lang="en-AU" sz="2600" dirty="0">
              <a:solidFill>
                <a:srgbClr val="FFFFFF"/>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48701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101909"/>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buNone/>
            </a:pPr>
            <a:r>
              <a:rPr lang="en-AU" sz="2600" b="1" baseline="30000" dirty="0">
                <a:solidFill>
                  <a:srgbClr val="FFFFFF"/>
                </a:solidFill>
                <a:effectLst/>
                <a:latin typeface="Times New Roman" panose="02020603050405020304" pitchFamily="18" charset="0"/>
                <a:ea typeface="Times New Roman" panose="02020603050405020304" pitchFamily="18" charset="0"/>
              </a:rPr>
              <a:t>9 </a:t>
            </a:r>
            <a:r>
              <a:rPr lang="en-AU" sz="2600" dirty="0">
                <a:solidFill>
                  <a:srgbClr val="FFFFFF"/>
                </a:solidFill>
                <a:effectLst/>
                <a:latin typeface="Times New Roman" panose="02020603050405020304" pitchFamily="18" charset="0"/>
                <a:ea typeface="Times New Roman" panose="02020603050405020304" pitchFamily="18" charset="0"/>
              </a:rPr>
              <a:t>Though we speak in this way, yet in your case, beloved, we feel sure of better things—things that belong to salvation.  </a:t>
            </a:r>
            <a:r>
              <a:rPr lang="en-AU" sz="2600" b="1" baseline="30000" dirty="0">
                <a:solidFill>
                  <a:srgbClr val="FFFFFF"/>
                </a:solidFill>
                <a:effectLst/>
                <a:latin typeface="Times New Roman" panose="02020603050405020304" pitchFamily="18" charset="0"/>
                <a:ea typeface="Times New Roman" panose="02020603050405020304" pitchFamily="18" charset="0"/>
              </a:rPr>
              <a:t>10 </a:t>
            </a:r>
            <a:r>
              <a:rPr lang="en-AU" sz="2600" dirty="0">
                <a:solidFill>
                  <a:srgbClr val="FFFFFF"/>
                </a:solidFill>
                <a:effectLst/>
                <a:latin typeface="Times New Roman" panose="02020603050405020304" pitchFamily="18" charset="0"/>
                <a:ea typeface="Times New Roman" panose="02020603050405020304" pitchFamily="18" charset="0"/>
              </a:rPr>
              <a:t>For God is not unjust so as to overlook your work and the love that you have shown for his name in serving the saints, as you still do.  </a:t>
            </a:r>
            <a:r>
              <a:rPr lang="en-AU" sz="2600" b="1" baseline="30000" dirty="0">
                <a:solidFill>
                  <a:srgbClr val="FFFFFF"/>
                </a:solidFill>
                <a:effectLst/>
                <a:latin typeface="Times New Roman" panose="02020603050405020304" pitchFamily="18" charset="0"/>
                <a:ea typeface="Times New Roman" panose="02020603050405020304" pitchFamily="18" charset="0"/>
              </a:rPr>
              <a:t>11 </a:t>
            </a:r>
            <a:r>
              <a:rPr lang="en-AU" sz="2600" dirty="0">
                <a:solidFill>
                  <a:srgbClr val="FFFFFF"/>
                </a:solidFill>
                <a:effectLst/>
                <a:latin typeface="Times New Roman" panose="02020603050405020304" pitchFamily="18" charset="0"/>
                <a:ea typeface="Times New Roman" panose="02020603050405020304" pitchFamily="18" charset="0"/>
              </a:rPr>
              <a:t>And we desire each one of you to show the same earnestness to have the full assurance of hope until the end, </a:t>
            </a:r>
            <a:r>
              <a:rPr lang="en-AU" sz="2600" b="1" baseline="30000" dirty="0">
                <a:solidFill>
                  <a:srgbClr val="FFFFFF"/>
                </a:solidFill>
                <a:effectLst/>
                <a:latin typeface="Times New Roman" panose="02020603050405020304" pitchFamily="18" charset="0"/>
                <a:ea typeface="Times New Roman" panose="02020603050405020304" pitchFamily="18" charset="0"/>
              </a:rPr>
              <a:t>12 </a:t>
            </a:r>
            <a:r>
              <a:rPr lang="en-AU" sz="2600" dirty="0">
                <a:solidFill>
                  <a:srgbClr val="FFFFFF"/>
                </a:solidFill>
                <a:effectLst/>
                <a:latin typeface="Times New Roman" panose="02020603050405020304" pitchFamily="18" charset="0"/>
                <a:ea typeface="Times New Roman" panose="02020603050405020304" pitchFamily="18" charset="0"/>
              </a:rPr>
              <a:t>so that you may not be sluggish, but imitators of those who through faith and patience inherit the promises. </a:t>
            </a:r>
            <a:r>
              <a:rPr lang="en-AU" sz="2600" b="1" dirty="0">
                <a:solidFill>
                  <a:srgbClr val="FFFFFF"/>
                </a:solidFill>
                <a:effectLst/>
                <a:latin typeface="Times New Roman" panose="02020603050405020304" pitchFamily="18" charset="0"/>
                <a:ea typeface="Times New Roman" panose="02020603050405020304" pitchFamily="18" charset="0"/>
              </a:rPr>
              <a:t> </a:t>
            </a:r>
            <a:endParaRPr lang="en-AU" sz="2600" dirty="0">
              <a:effectLst/>
              <a:latin typeface="Calibri" panose="020F0502020204030204" pitchFamily="34" charset="0"/>
              <a:ea typeface="Times New Roman" panose="02020603050405020304" pitchFamily="18" charset="0"/>
            </a:endParaRPr>
          </a:p>
          <a:p>
            <a:pPr>
              <a:buNone/>
            </a:pPr>
            <a:r>
              <a:rPr lang="en-AU" sz="2600" b="1" baseline="30000" dirty="0">
                <a:solidFill>
                  <a:srgbClr val="FFFFFF"/>
                </a:solidFill>
                <a:effectLst/>
                <a:latin typeface="Times New Roman" panose="02020603050405020304" pitchFamily="18" charset="0"/>
                <a:ea typeface="Times New Roman" panose="02020603050405020304" pitchFamily="18" charset="0"/>
              </a:rPr>
              <a:t>13 </a:t>
            </a:r>
            <a:r>
              <a:rPr lang="en-AU" sz="2600" dirty="0">
                <a:solidFill>
                  <a:srgbClr val="FFFFFF"/>
                </a:solidFill>
                <a:effectLst/>
                <a:latin typeface="Times New Roman" panose="02020603050405020304" pitchFamily="18" charset="0"/>
                <a:ea typeface="Times New Roman" panose="02020603050405020304" pitchFamily="18" charset="0"/>
              </a:rPr>
              <a:t>For when God made a promise to Abraham, since he had no one greater by whom to swear, he swore by himself, </a:t>
            </a:r>
            <a:r>
              <a:rPr lang="en-AU" sz="2600" b="1" baseline="30000" dirty="0">
                <a:solidFill>
                  <a:srgbClr val="FFFFFF"/>
                </a:solidFill>
                <a:effectLst/>
                <a:latin typeface="Times New Roman" panose="02020603050405020304" pitchFamily="18" charset="0"/>
                <a:ea typeface="Times New Roman" panose="02020603050405020304" pitchFamily="18" charset="0"/>
              </a:rPr>
              <a:t>14 </a:t>
            </a:r>
            <a:r>
              <a:rPr lang="en-AU" sz="2600" dirty="0">
                <a:solidFill>
                  <a:srgbClr val="FFFFFF"/>
                </a:solidFill>
                <a:effectLst/>
                <a:latin typeface="Times New Roman" panose="02020603050405020304" pitchFamily="18" charset="0"/>
                <a:ea typeface="Times New Roman" panose="02020603050405020304" pitchFamily="18" charset="0"/>
              </a:rPr>
              <a:t>saying, “Surely I will bless you and multiply you.”</a:t>
            </a:r>
            <a:r>
              <a:rPr lang="en-AU" sz="2600" dirty="0">
                <a:effectLst/>
              </a:rPr>
              <a:t>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664565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293757"/>
          </a:xfrm>
          <a:prstGeom prst="rect">
            <a:avLst/>
          </a:prstGeom>
          <a:noFill/>
          <a:ln w="9525">
            <a:noFill/>
            <a:miter lim="800000"/>
            <a:headEnd/>
            <a:tailEnd/>
          </a:ln>
        </p:spPr>
        <p:txBody>
          <a:bodyPr wrap="square">
            <a:prstTxWarp prst="textNoShape">
              <a:avLst/>
            </a:prstTxWarp>
            <a:spAutoFit/>
          </a:bodyPr>
          <a:lstStyle/>
          <a:p>
            <a:pPr>
              <a:buNone/>
            </a:pPr>
            <a:r>
              <a:rPr lang="en-AU" sz="2600" b="1" baseline="30000" dirty="0">
                <a:solidFill>
                  <a:srgbClr val="FFFFFF"/>
                </a:solidFill>
                <a:effectLst/>
                <a:latin typeface="Times New Roman" panose="02020603050405020304" pitchFamily="18" charset="0"/>
                <a:ea typeface="Times New Roman" panose="02020603050405020304" pitchFamily="18" charset="0"/>
              </a:rPr>
              <a:t>15 </a:t>
            </a:r>
            <a:r>
              <a:rPr lang="en-AU" sz="2600" dirty="0">
                <a:solidFill>
                  <a:srgbClr val="FFFFFF"/>
                </a:solidFill>
                <a:effectLst/>
                <a:latin typeface="Times New Roman" panose="02020603050405020304" pitchFamily="18" charset="0"/>
                <a:ea typeface="Times New Roman" panose="02020603050405020304" pitchFamily="18" charset="0"/>
              </a:rPr>
              <a:t>And thus Abraham, having patiently waited, obtained the promise.  </a:t>
            </a:r>
            <a:r>
              <a:rPr lang="en-AU" sz="2600" b="1" baseline="30000" dirty="0">
                <a:solidFill>
                  <a:srgbClr val="FFFFFF"/>
                </a:solidFill>
                <a:effectLst/>
                <a:latin typeface="Times New Roman" panose="02020603050405020304" pitchFamily="18" charset="0"/>
                <a:ea typeface="Times New Roman" panose="02020603050405020304" pitchFamily="18" charset="0"/>
              </a:rPr>
              <a:t>16 </a:t>
            </a:r>
            <a:r>
              <a:rPr lang="en-AU" sz="2600" dirty="0">
                <a:solidFill>
                  <a:srgbClr val="FFFFFF"/>
                </a:solidFill>
                <a:effectLst/>
                <a:latin typeface="Times New Roman" panose="02020603050405020304" pitchFamily="18" charset="0"/>
                <a:ea typeface="Times New Roman" panose="02020603050405020304" pitchFamily="18" charset="0"/>
              </a:rPr>
              <a:t>For people swear by something greater than themselves, and in all their disputes an oath is final for confirmation.  </a:t>
            </a:r>
            <a:r>
              <a:rPr lang="en-AU" sz="2600" b="1" baseline="30000" dirty="0">
                <a:solidFill>
                  <a:srgbClr val="FFFFFF"/>
                </a:solidFill>
                <a:effectLst/>
                <a:latin typeface="Times New Roman" panose="02020603050405020304" pitchFamily="18" charset="0"/>
                <a:ea typeface="Times New Roman" panose="02020603050405020304" pitchFamily="18" charset="0"/>
              </a:rPr>
              <a:t>17 </a:t>
            </a:r>
            <a:r>
              <a:rPr lang="en-AU" sz="2600" dirty="0">
                <a:solidFill>
                  <a:srgbClr val="FFFFFF"/>
                </a:solidFill>
                <a:effectLst/>
                <a:latin typeface="Times New Roman" panose="02020603050405020304" pitchFamily="18" charset="0"/>
                <a:ea typeface="Times New Roman" panose="02020603050405020304" pitchFamily="18" charset="0"/>
              </a:rPr>
              <a:t>So when God desired to show more convincingly to the heirs of the promise the unchangeable character of his purpose, he guaranteed it with an oath, </a:t>
            </a:r>
            <a:r>
              <a:rPr lang="en-AU" sz="2600" b="1" baseline="30000" dirty="0">
                <a:solidFill>
                  <a:srgbClr val="FFFFFF"/>
                </a:solidFill>
                <a:effectLst/>
                <a:latin typeface="Times New Roman" panose="02020603050405020304" pitchFamily="18" charset="0"/>
                <a:ea typeface="Times New Roman" panose="02020603050405020304" pitchFamily="18" charset="0"/>
              </a:rPr>
              <a:t>18 </a:t>
            </a:r>
            <a:r>
              <a:rPr lang="en-AU" sz="2600" dirty="0">
                <a:solidFill>
                  <a:srgbClr val="FFFFFF"/>
                </a:solidFill>
                <a:effectLst/>
                <a:latin typeface="Times New Roman" panose="02020603050405020304" pitchFamily="18" charset="0"/>
                <a:ea typeface="Times New Roman" panose="02020603050405020304" pitchFamily="18" charset="0"/>
              </a:rPr>
              <a:t>so that by two unchangeable things, in which it is impossible for God to lie, we who have fled for refuge might have strong encouragement to hold fast to the hope set before us.  </a:t>
            </a:r>
            <a:r>
              <a:rPr lang="en-AU" sz="2600" b="1" baseline="30000" dirty="0">
                <a:solidFill>
                  <a:srgbClr val="FFFFFF"/>
                </a:solidFill>
                <a:effectLst/>
                <a:latin typeface="Times New Roman" panose="02020603050405020304" pitchFamily="18" charset="0"/>
                <a:ea typeface="Times New Roman" panose="02020603050405020304" pitchFamily="18" charset="0"/>
              </a:rPr>
              <a:t>19 </a:t>
            </a:r>
            <a:r>
              <a:rPr lang="en-AU" sz="2600" dirty="0">
                <a:solidFill>
                  <a:srgbClr val="FFFFFF"/>
                </a:solidFill>
                <a:effectLst/>
                <a:latin typeface="Times New Roman" panose="02020603050405020304" pitchFamily="18" charset="0"/>
                <a:ea typeface="Times New Roman" panose="02020603050405020304" pitchFamily="18" charset="0"/>
              </a:rPr>
              <a:t>We have this as a sure and steadfast anchor of the soul, a hope that enters into the inner place behind the curtain, </a:t>
            </a:r>
            <a:r>
              <a:rPr lang="en-AU" sz="2600" b="1" baseline="30000" dirty="0">
                <a:solidFill>
                  <a:srgbClr val="FFFFFF"/>
                </a:solidFill>
                <a:effectLst/>
                <a:latin typeface="Times New Roman" panose="02020603050405020304" pitchFamily="18" charset="0"/>
                <a:ea typeface="Times New Roman" panose="02020603050405020304" pitchFamily="18" charset="0"/>
              </a:rPr>
              <a:t>20 </a:t>
            </a:r>
            <a:r>
              <a:rPr lang="en-AU" sz="2600" dirty="0">
                <a:solidFill>
                  <a:srgbClr val="FFFFFF"/>
                </a:solidFill>
                <a:effectLst/>
                <a:latin typeface="Times New Roman" panose="02020603050405020304" pitchFamily="18" charset="0"/>
                <a:ea typeface="Times New Roman" panose="02020603050405020304" pitchFamily="18" charset="0"/>
              </a:rPr>
              <a:t>where Jesus has gone as a forerunner on our behalf, having become a high priest forever after the order of Melchizedek.</a:t>
            </a:r>
            <a:r>
              <a:rPr lang="en-AU" sz="2600" dirty="0">
                <a:effectLst/>
              </a:rPr>
              <a:t>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536669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7FB1BC4-E8BA-2F6C-4853-3EEE15B02706}"/>
              </a:ext>
            </a:extLst>
          </p:cNvPr>
          <p:cNvSpPr txBox="1"/>
          <p:nvPr/>
        </p:nvSpPr>
        <p:spPr>
          <a:xfrm>
            <a:off x="817294" y="1029118"/>
            <a:ext cx="7825774" cy="646331"/>
          </a:xfrm>
          <a:prstGeom prst="rect">
            <a:avLst/>
          </a:prstGeom>
          <a:solidFill>
            <a:schemeClr val="bg1"/>
          </a:solidFill>
        </p:spPr>
        <p:txBody>
          <a:bodyPr wrap="square" rtlCol="0">
            <a:spAutoFit/>
          </a:bodyPr>
          <a:lstStyle/>
          <a:p>
            <a:pPr>
              <a:buNone/>
            </a:pPr>
            <a:r>
              <a:rPr lang="en-AU" sz="1800" b="1" baseline="300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14 </a:t>
            </a:r>
            <a:r>
              <a:rPr lang="en-AU" sz="18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But solid food is for the mature, for those who have their powers of discernment trained by constant practice to distinguish good from evil.</a:t>
            </a:r>
            <a:r>
              <a:rPr lang="en-AU" dirty="0">
                <a:effectLst/>
              </a:rPr>
              <a:t> </a:t>
            </a:r>
            <a:endParaRPr lang="en-AU" dirty="0">
              <a:effectLst/>
              <a:latin typeface="Times New Roman" panose="02020603050405020304" pitchFamily="18" charset="0"/>
              <a:ea typeface="Times New Roman" panose="02020603050405020304" pitchFamily="18" charset="0"/>
            </a:endParaRPr>
          </a:p>
        </p:txBody>
      </p:sp>
      <p:sp>
        <p:nvSpPr>
          <p:cNvPr id="10" name="TextBox 9">
            <a:extLst>
              <a:ext uri="{FF2B5EF4-FFF2-40B4-BE49-F238E27FC236}">
                <a16:creationId xmlns:a16="http://schemas.microsoft.com/office/drawing/2014/main" id="{62813589-1C5F-401F-AA06-EAA3A386B304}"/>
              </a:ext>
            </a:extLst>
          </p:cNvPr>
          <p:cNvSpPr txBox="1"/>
          <p:nvPr/>
        </p:nvSpPr>
        <p:spPr>
          <a:xfrm>
            <a:off x="0" y="0"/>
            <a:ext cx="9108559" cy="430887"/>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200" b="1"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Spiritual Maturity</a:t>
            </a:r>
          </a:p>
        </p:txBody>
      </p:sp>
      <p:sp>
        <p:nvSpPr>
          <p:cNvPr id="11" name="TextBox 10">
            <a:extLst>
              <a:ext uri="{FF2B5EF4-FFF2-40B4-BE49-F238E27FC236}">
                <a16:creationId xmlns:a16="http://schemas.microsoft.com/office/drawing/2014/main" id="{42E05733-470E-30E2-412A-6B2C152B416F}"/>
              </a:ext>
            </a:extLst>
          </p:cNvPr>
          <p:cNvSpPr txBox="1"/>
          <p:nvPr/>
        </p:nvSpPr>
        <p:spPr>
          <a:xfrm>
            <a:off x="115200" y="659786"/>
            <a:ext cx="8814115" cy="369332"/>
          </a:xfrm>
          <a:prstGeom prst="rect">
            <a:avLst/>
          </a:prstGeom>
          <a:noFill/>
          <a:ln>
            <a:solidFill>
              <a:schemeClr val="bg1"/>
            </a:solidFill>
          </a:ln>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Repentance;  Faith;  Baptism;  Filled with Holy Spirit;  Resurrection;  The Coming Judgment.</a:t>
            </a:r>
          </a:p>
        </p:txBody>
      </p:sp>
      <p:sp>
        <p:nvSpPr>
          <p:cNvPr id="3" name="TextBox 2">
            <a:extLst>
              <a:ext uri="{FF2B5EF4-FFF2-40B4-BE49-F238E27FC236}">
                <a16:creationId xmlns:a16="http://schemas.microsoft.com/office/drawing/2014/main" id="{BFFEEEFA-530A-D1CC-65E3-FDC17ADA1C6C}"/>
              </a:ext>
            </a:extLst>
          </p:cNvPr>
          <p:cNvSpPr txBox="1"/>
          <p:nvPr/>
        </p:nvSpPr>
        <p:spPr>
          <a:xfrm>
            <a:off x="0" y="311586"/>
            <a:ext cx="9137336"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Can’t go on to the deeper things unless we hold fast to the basic truths of the Gospel:</a:t>
            </a:r>
          </a:p>
        </p:txBody>
      </p:sp>
      <p:sp>
        <p:nvSpPr>
          <p:cNvPr id="12" name="TextBox 11">
            <a:extLst>
              <a:ext uri="{FF2B5EF4-FFF2-40B4-BE49-F238E27FC236}">
                <a16:creationId xmlns:a16="http://schemas.microsoft.com/office/drawing/2014/main" id="{2AF9E20F-B596-8F74-AB9C-C77D8CD2AEA3}"/>
              </a:ext>
            </a:extLst>
          </p:cNvPr>
          <p:cNvSpPr txBox="1"/>
          <p:nvPr/>
        </p:nvSpPr>
        <p:spPr>
          <a:xfrm>
            <a:off x="7951" y="1711015"/>
            <a:ext cx="9137336" cy="923330"/>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Drinking in the Word of God (often);  Living by the Word of God (day after day)</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Constant practice in Godly ways (in the easy things) trains us to discern God’s ways in the difficult things.</a:t>
            </a:r>
          </a:p>
        </p:txBody>
      </p:sp>
      <p:sp>
        <p:nvSpPr>
          <p:cNvPr id="13" name="TextBox 12">
            <a:extLst>
              <a:ext uri="{FF2B5EF4-FFF2-40B4-BE49-F238E27FC236}">
                <a16:creationId xmlns:a16="http://schemas.microsoft.com/office/drawing/2014/main" id="{5C51F6F4-B25F-5B94-D483-57A18D8EB14F}"/>
              </a:ext>
            </a:extLst>
          </p:cNvPr>
          <p:cNvSpPr txBox="1"/>
          <p:nvPr/>
        </p:nvSpPr>
        <p:spPr>
          <a:xfrm>
            <a:off x="234470" y="2628497"/>
            <a:ext cx="8814115" cy="646331"/>
          </a:xfrm>
          <a:prstGeom prst="rect">
            <a:avLst/>
          </a:prstGeom>
          <a:noFill/>
          <a:ln>
            <a:solidFill>
              <a:schemeClr val="bg1"/>
            </a:solidFill>
          </a:ln>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kumimoji="0" lang="en-AU" u="none" strike="noStrike" kern="1200" cap="none" spc="0" normalizeH="0" baseline="0" noProof="0" dirty="0">
                <a:ln>
                  <a:noFill/>
                </a:ln>
                <a:solidFill>
                  <a:srgbClr val="FFFFBD"/>
                </a:solidFill>
                <a:effectLst/>
                <a:uLnTx/>
                <a:uFillTx/>
                <a:latin typeface="Times New Roman" panose="02020603050405020304" pitchFamily="18" charset="0"/>
                <a:cs typeface="Times New Roman" panose="02020603050405020304" pitchFamily="18" charset="0"/>
              </a:rPr>
              <a:t>Don’t be the soil with the thorns:  Dull of hearing.</a:t>
            </a:r>
            <a:r>
              <a:rPr kumimoji="0" lang="en-AU"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  </a:t>
            </a:r>
          </a:p>
          <a:p>
            <a:pPr marR="0" lvl="0" defTabSz="457200" rtl="0" eaLnBrk="1" fontAlgn="auto" latinLnBrk="0" hangingPunct="1">
              <a:lnSpc>
                <a:spcPct val="100000"/>
              </a:lnSpc>
              <a:spcBef>
                <a:spcPts val="0"/>
              </a:spcBef>
              <a:spcAft>
                <a:spcPts val="0"/>
              </a:spcAft>
              <a:buClrTx/>
              <a:buSzTx/>
              <a:tabLst/>
              <a:defRPr/>
            </a:pPr>
            <a:r>
              <a:rPr kumimoji="0" lang="en-AU"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Not choosing well between good &amp; evil;       </a:t>
            </a:r>
            <a:r>
              <a:rPr lang="en-AU" dirty="0">
                <a:solidFill>
                  <a:schemeClr val="bg1"/>
                </a:solidFill>
                <a:latin typeface="Times New Roman" panose="02020603050405020304" pitchFamily="18" charset="0"/>
                <a:cs typeface="Times New Roman" panose="02020603050405020304" pitchFamily="18" charset="0"/>
              </a:rPr>
              <a:t>Rejecting the essential basics of the Gospel.</a:t>
            </a:r>
            <a:endParaRPr kumimoji="0" lang="en-AU"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9BD3CC15-A740-3DE9-652E-095F02A4986C}"/>
              </a:ext>
            </a:extLst>
          </p:cNvPr>
          <p:cNvSpPr txBox="1"/>
          <p:nvPr/>
        </p:nvSpPr>
        <p:spPr>
          <a:xfrm>
            <a:off x="2329732" y="3317680"/>
            <a:ext cx="2279892"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Holding on to faith.</a:t>
            </a:r>
          </a:p>
        </p:txBody>
      </p:sp>
      <p:sp>
        <p:nvSpPr>
          <p:cNvPr id="15" name="TextBox 14">
            <a:extLst>
              <a:ext uri="{FF2B5EF4-FFF2-40B4-BE49-F238E27FC236}">
                <a16:creationId xmlns:a16="http://schemas.microsoft.com/office/drawing/2014/main" id="{7CA4425D-89A3-3B24-5225-BD703FA26B9D}"/>
              </a:ext>
            </a:extLst>
          </p:cNvPr>
          <p:cNvSpPr txBox="1"/>
          <p:nvPr/>
        </p:nvSpPr>
        <p:spPr>
          <a:xfrm>
            <a:off x="49841" y="3297748"/>
            <a:ext cx="2279891" cy="400110"/>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A Recurring Theme:</a:t>
            </a:r>
          </a:p>
        </p:txBody>
      </p:sp>
      <p:sp>
        <p:nvSpPr>
          <p:cNvPr id="16" name="TextBox 15">
            <a:extLst>
              <a:ext uri="{FF2B5EF4-FFF2-40B4-BE49-F238E27FC236}">
                <a16:creationId xmlns:a16="http://schemas.microsoft.com/office/drawing/2014/main" id="{A4E4B7D5-964C-B049-63EF-B0AACF21A663}"/>
              </a:ext>
            </a:extLst>
          </p:cNvPr>
          <p:cNvSpPr txBox="1"/>
          <p:nvPr/>
        </p:nvSpPr>
        <p:spPr>
          <a:xfrm>
            <a:off x="4746928" y="3293826"/>
            <a:ext cx="3275938"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Obeying the Word of God.</a:t>
            </a:r>
          </a:p>
        </p:txBody>
      </p:sp>
      <p:sp>
        <p:nvSpPr>
          <p:cNvPr id="17" name="TextBox 16">
            <a:extLst>
              <a:ext uri="{FF2B5EF4-FFF2-40B4-BE49-F238E27FC236}">
                <a16:creationId xmlns:a16="http://schemas.microsoft.com/office/drawing/2014/main" id="{750B850C-79D7-40F4-0246-3DE0AF5316F1}"/>
              </a:ext>
            </a:extLst>
          </p:cNvPr>
          <p:cNvSpPr txBox="1"/>
          <p:nvPr/>
        </p:nvSpPr>
        <p:spPr>
          <a:xfrm>
            <a:off x="1437497" y="3967522"/>
            <a:ext cx="7698553" cy="1754326"/>
          </a:xfrm>
          <a:prstGeom prst="rect">
            <a:avLst/>
          </a:prstGeom>
          <a:solidFill>
            <a:schemeClr val="bg1"/>
          </a:solidFill>
        </p:spPr>
        <p:txBody>
          <a:bodyPr wrap="square" rtlCol="0">
            <a:spAutoFit/>
          </a:bodyPr>
          <a:lstStyle/>
          <a:p>
            <a:pPr>
              <a:buNone/>
            </a:pPr>
            <a:r>
              <a:rPr lang="en-AU" sz="1800" b="1" baseline="300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4 </a:t>
            </a:r>
            <a:r>
              <a:rPr lang="en-AU" sz="18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For it is impossible, in the case of those who have once been enlightened, who have tasted the heavenly gift, and have shared in the Holy Spirit, </a:t>
            </a:r>
            <a:r>
              <a:rPr lang="en-AU" sz="1800" b="1" baseline="300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5 </a:t>
            </a:r>
            <a:r>
              <a:rPr lang="en-AU" sz="18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and have tasted the goodness of the word of God and the powers of the age to come, </a:t>
            </a:r>
            <a:r>
              <a:rPr lang="en-AU" sz="1800" b="1" baseline="300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6 </a:t>
            </a:r>
            <a:r>
              <a:rPr lang="en-AU" sz="18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and then have fallen away, to restore them again to repentance, since they are crucifying once again the Son of God to their own harm and holding him up to contempt.</a:t>
            </a:r>
            <a:r>
              <a:rPr lang="en-AU" dirty="0">
                <a:effectLst/>
              </a:rPr>
              <a:t> </a:t>
            </a:r>
            <a:endParaRPr lang="en-AU" dirty="0">
              <a:effectLst/>
              <a:latin typeface="Times New Roman" panose="02020603050405020304" pitchFamily="18" charset="0"/>
              <a:ea typeface="Times New Roman" panose="02020603050405020304" pitchFamily="18" charset="0"/>
            </a:endParaRPr>
          </a:p>
        </p:txBody>
      </p:sp>
      <p:sp>
        <p:nvSpPr>
          <p:cNvPr id="18" name="TextBox 17">
            <a:extLst>
              <a:ext uri="{FF2B5EF4-FFF2-40B4-BE49-F238E27FC236}">
                <a16:creationId xmlns:a16="http://schemas.microsoft.com/office/drawing/2014/main" id="{4710896A-5953-DF89-0D45-DC29D7CB85B1}"/>
              </a:ext>
            </a:extLst>
          </p:cNvPr>
          <p:cNvSpPr txBox="1"/>
          <p:nvPr/>
        </p:nvSpPr>
        <p:spPr>
          <a:xfrm>
            <a:off x="7950" y="3627781"/>
            <a:ext cx="9129385"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When one completely falls away, there is no coming back.  Too hardened / Too far down road of rejection.</a:t>
            </a:r>
          </a:p>
        </p:txBody>
      </p:sp>
    </p:spTree>
    <p:extLst>
      <p:ext uri="{BB962C8B-B14F-4D97-AF65-F5344CB8AC3E}">
        <p14:creationId xmlns:p14="http://schemas.microsoft.com/office/powerpoint/2010/main" val="1123302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animBg="1"/>
      <p:bldP spid="3" grpId="0"/>
      <p:bldP spid="12" grpId="0"/>
      <p:bldP spid="13" grpId="0" animBg="1"/>
      <p:bldP spid="14" grpId="0"/>
      <p:bldP spid="15" grpId="0"/>
      <p:bldP spid="16" grpId="0"/>
      <p:bldP spid="17" grpId="0" animBg="1"/>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7FB1BC4-E8BA-2F6C-4853-3EEE15B02706}"/>
              </a:ext>
            </a:extLst>
          </p:cNvPr>
          <p:cNvSpPr txBox="1"/>
          <p:nvPr/>
        </p:nvSpPr>
        <p:spPr>
          <a:xfrm>
            <a:off x="817294" y="1029118"/>
            <a:ext cx="7825774" cy="646331"/>
          </a:xfrm>
          <a:prstGeom prst="rect">
            <a:avLst/>
          </a:prstGeom>
          <a:solidFill>
            <a:schemeClr val="bg1"/>
          </a:solidFill>
        </p:spPr>
        <p:txBody>
          <a:bodyPr wrap="square" rtlCol="0">
            <a:spAutoFit/>
          </a:bodyPr>
          <a:lstStyle/>
          <a:p>
            <a:pPr>
              <a:buNone/>
            </a:pPr>
            <a:r>
              <a:rPr lang="en-AU" sz="1800" b="1" baseline="300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14 </a:t>
            </a:r>
            <a:r>
              <a:rPr lang="en-AU" sz="18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But solid food is for the mature, for those who have their powers of discernment trained by constant practice to distinguish good from evil.</a:t>
            </a:r>
            <a:r>
              <a:rPr lang="en-AU" dirty="0">
                <a:effectLst/>
              </a:rPr>
              <a:t> </a:t>
            </a:r>
            <a:endParaRPr lang="en-AU" dirty="0">
              <a:effectLst/>
              <a:latin typeface="Times New Roman" panose="02020603050405020304" pitchFamily="18" charset="0"/>
              <a:ea typeface="Times New Roman" panose="02020603050405020304" pitchFamily="18" charset="0"/>
            </a:endParaRPr>
          </a:p>
        </p:txBody>
      </p:sp>
      <p:sp>
        <p:nvSpPr>
          <p:cNvPr id="10" name="TextBox 9">
            <a:extLst>
              <a:ext uri="{FF2B5EF4-FFF2-40B4-BE49-F238E27FC236}">
                <a16:creationId xmlns:a16="http://schemas.microsoft.com/office/drawing/2014/main" id="{62813589-1C5F-401F-AA06-EAA3A386B304}"/>
              </a:ext>
            </a:extLst>
          </p:cNvPr>
          <p:cNvSpPr txBox="1"/>
          <p:nvPr/>
        </p:nvSpPr>
        <p:spPr>
          <a:xfrm>
            <a:off x="0" y="0"/>
            <a:ext cx="9108559" cy="430887"/>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200" b="1"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Spiritual Maturity</a:t>
            </a:r>
          </a:p>
        </p:txBody>
      </p:sp>
      <p:sp>
        <p:nvSpPr>
          <p:cNvPr id="11" name="TextBox 10">
            <a:extLst>
              <a:ext uri="{FF2B5EF4-FFF2-40B4-BE49-F238E27FC236}">
                <a16:creationId xmlns:a16="http://schemas.microsoft.com/office/drawing/2014/main" id="{42E05733-470E-30E2-412A-6B2C152B416F}"/>
              </a:ext>
            </a:extLst>
          </p:cNvPr>
          <p:cNvSpPr txBox="1"/>
          <p:nvPr/>
        </p:nvSpPr>
        <p:spPr>
          <a:xfrm>
            <a:off x="115200" y="659786"/>
            <a:ext cx="8814115" cy="369332"/>
          </a:xfrm>
          <a:prstGeom prst="rect">
            <a:avLst/>
          </a:prstGeom>
          <a:noFill/>
          <a:ln>
            <a:solidFill>
              <a:schemeClr val="bg1"/>
            </a:solidFill>
          </a:ln>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Repentance;  Faith;  Baptism;  Filled with Holy Spirit;  Resurrection;  The Coming Judgment.</a:t>
            </a:r>
          </a:p>
        </p:txBody>
      </p:sp>
      <p:sp>
        <p:nvSpPr>
          <p:cNvPr id="3" name="TextBox 2">
            <a:extLst>
              <a:ext uri="{FF2B5EF4-FFF2-40B4-BE49-F238E27FC236}">
                <a16:creationId xmlns:a16="http://schemas.microsoft.com/office/drawing/2014/main" id="{BFFEEEFA-530A-D1CC-65E3-FDC17ADA1C6C}"/>
              </a:ext>
            </a:extLst>
          </p:cNvPr>
          <p:cNvSpPr txBox="1"/>
          <p:nvPr/>
        </p:nvSpPr>
        <p:spPr>
          <a:xfrm>
            <a:off x="0" y="311586"/>
            <a:ext cx="9137336"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Can’t go on to the deeper things unless we hold fast to the basic truths of the Gospel:</a:t>
            </a:r>
          </a:p>
        </p:txBody>
      </p:sp>
      <p:sp>
        <p:nvSpPr>
          <p:cNvPr id="12" name="TextBox 11">
            <a:extLst>
              <a:ext uri="{FF2B5EF4-FFF2-40B4-BE49-F238E27FC236}">
                <a16:creationId xmlns:a16="http://schemas.microsoft.com/office/drawing/2014/main" id="{2AF9E20F-B596-8F74-AB9C-C77D8CD2AEA3}"/>
              </a:ext>
            </a:extLst>
          </p:cNvPr>
          <p:cNvSpPr txBox="1"/>
          <p:nvPr/>
        </p:nvSpPr>
        <p:spPr>
          <a:xfrm>
            <a:off x="40956" y="1625828"/>
            <a:ext cx="9137336"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Drinking in the Word of God (often);  Living by the Word of God (day after day)</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Constant practice in Godly ways, trains us to discern God’s ways in the difficult things.</a:t>
            </a:r>
          </a:p>
        </p:txBody>
      </p:sp>
      <p:sp>
        <p:nvSpPr>
          <p:cNvPr id="13" name="TextBox 12">
            <a:extLst>
              <a:ext uri="{FF2B5EF4-FFF2-40B4-BE49-F238E27FC236}">
                <a16:creationId xmlns:a16="http://schemas.microsoft.com/office/drawing/2014/main" id="{5C51F6F4-B25F-5B94-D483-57A18D8EB14F}"/>
              </a:ext>
            </a:extLst>
          </p:cNvPr>
          <p:cNvSpPr txBox="1"/>
          <p:nvPr/>
        </p:nvSpPr>
        <p:spPr>
          <a:xfrm>
            <a:off x="317951" y="2221870"/>
            <a:ext cx="8814115" cy="646331"/>
          </a:xfrm>
          <a:prstGeom prst="rect">
            <a:avLst/>
          </a:prstGeom>
          <a:noFill/>
          <a:ln>
            <a:solidFill>
              <a:schemeClr val="bg1"/>
            </a:solidFill>
          </a:ln>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kumimoji="0" lang="en-AU" u="none" strike="noStrike" kern="1200" cap="none" spc="0" normalizeH="0" baseline="0" noProof="0" dirty="0">
                <a:ln>
                  <a:noFill/>
                </a:ln>
                <a:solidFill>
                  <a:srgbClr val="FFFFBD"/>
                </a:solidFill>
                <a:effectLst/>
                <a:uLnTx/>
                <a:uFillTx/>
                <a:latin typeface="Times New Roman" panose="02020603050405020304" pitchFamily="18" charset="0"/>
                <a:cs typeface="Times New Roman" panose="02020603050405020304" pitchFamily="18" charset="0"/>
              </a:rPr>
              <a:t>Don’t be the soil with the thorns:  Dull of hearing.</a:t>
            </a:r>
            <a:r>
              <a:rPr kumimoji="0" lang="en-AU"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  </a:t>
            </a:r>
          </a:p>
          <a:p>
            <a:pPr marR="0" lvl="0" defTabSz="457200" rtl="0" eaLnBrk="1" fontAlgn="auto" latinLnBrk="0" hangingPunct="1">
              <a:lnSpc>
                <a:spcPct val="100000"/>
              </a:lnSpc>
              <a:spcBef>
                <a:spcPts val="0"/>
              </a:spcBef>
              <a:spcAft>
                <a:spcPts val="0"/>
              </a:spcAft>
              <a:buClrTx/>
              <a:buSzTx/>
              <a:tabLst/>
              <a:defRPr/>
            </a:pPr>
            <a:r>
              <a:rPr kumimoji="0" lang="en-AU"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Not choosing well between good &amp; evil;       </a:t>
            </a:r>
            <a:r>
              <a:rPr lang="en-AU" dirty="0">
                <a:solidFill>
                  <a:schemeClr val="bg1"/>
                </a:solidFill>
                <a:latin typeface="Times New Roman" panose="02020603050405020304" pitchFamily="18" charset="0"/>
                <a:cs typeface="Times New Roman" panose="02020603050405020304" pitchFamily="18" charset="0"/>
              </a:rPr>
              <a:t>Rejecting the essential basics of the Gospel.</a:t>
            </a:r>
            <a:endParaRPr kumimoji="0" lang="en-AU"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9BD3CC15-A740-3DE9-652E-095F02A4986C}"/>
              </a:ext>
            </a:extLst>
          </p:cNvPr>
          <p:cNvSpPr txBox="1"/>
          <p:nvPr/>
        </p:nvSpPr>
        <p:spPr>
          <a:xfrm>
            <a:off x="2335463" y="2836891"/>
            <a:ext cx="2279892"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Holding on to faith.</a:t>
            </a:r>
          </a:p>
        </p:txBody>
      </p:sp>
      <p:sp>
        <p:nvSpPr>
          <p:cNvPr id="15" name="TextBox 14">
            <a:extLst>
              <a:ext uri="{FF2B5EF4-FFF2-40B4-BE49-F238E27FC236}">
                <a16:creationId xmlns:a16="http://schemas.microsoft.com/office/drawing/2014/main" id="{7CA4425D-89A3-3B24-5225-BD703FA26B9D}"/>
              </a:ext>
            </a:extLst>
          </p:cNvPr>
          <p:cNvSpPr txBox="1"/>
          <p:nvPr/>
        </p:nvSpPr>
        <p:spPr>
          <a:xfrm>
            <a:off x="55572" y="2816959"/>
            <a:ext cx="2279891" cy="400110"/>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A Recurring Theme:</a:t>
            </a:r>
          </a:p>
        </p:txBody>
      </p:sp>
      <p:sp>
        <p:nvSpPr>
          <p:cNvPr id="16" name="TextBox 15">
            <a:extLst>
              <a:ext uri="{FF2B5EF4-FFF2-40B4-BE49-F238E27FC236}">
                <a16:creationId xmlns:a16="http://schemas.microsoft.com/office/drawing/2014/main" id="{A4E4B7D5-964C-B049-63EF-B0AACF21A663}"/>
              </a:ext>
            </a:extLst>
          </p:cNvPr>
          <p:cNvSpPr txBox="1"/>
          <p:nvPr/>
        </p:nvSpPr>
        <p:spPr>
          <a:xfrm>
            <a:off x="4752659" y="2813037"/>
            <a:ext cx="3275938"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Obeying the Word of God.</a:t>
            </a:r>
          </a:p>
        </p:txBody>
      </p:sp>
      <p:sp>
        <p:nvSpPr>
          <p:cNvPr id="18" name="TextBox 17">
            <a:extLst>
              <a:ext uri="{FF2B5EF4-FFF2-40B4-BE49-F238E27FC236}">
                <a16:creationId xmlns:a16="http://schemas.microsoft.com/office/drawing/2014/main" id="{4710896A-5953-DF89-0D45-DC29D7CB85B1}"/>
              </a:ext>
            </a:extLst>
          </p:cNvPr>
          <p:cNvSpPr txBox="1"/>
          <p:nvPr/>
        </p:nvSpPr>
        <p:spPr>
          <a:xfrm>
            <a:off x="13681" y="3146992"/>
            <a:ext cx="9129385"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When one </a:t>
            </a:r>
            <a:r>
              <a:rPr lang="en-AU" u="sng" dirty="0">
                <a:solidFill>
                  <a:prstClr val="white"/>
                </a:solidFill>
                <a:latin typeface="Times New Roman" panose="02020603050405020304" pitchFamily="18" charset="0"/>
                <a:cs typeface="Times New Roman" panose="02020603050405020304" pitchFamily="18" charset="0"/>
              </a:rPr>
              <a:t>completely</a:t>
            </a:r>
            <a:r>
              <a:rPr lang="en-AU" dirty="0">
                <a:solidFill>
                  <a:prstClr val="white"/>
                </a:solidFill>
                <a:latin typeface="Times New Roman" panose="02020603050405020304" pitchFamily="18" charset="0"/>
                <a:cs typeface="Times New Roman" panose="02020603050405020304" pitchFamily="18" charset="0"/>
              </a:rPr>
              <a:t> falls away, there is no coming back.  </a:t>
            </a:r>
            <a:br>
              <a:rPr lang="en-AU" dirty="0">
                <a:solidFill>
                  <a:prstClr val="white"/>
                </a:solidFill>
                <a:latin typeface="Times New Roman" panose="02020603050405020304" pitchFamily="18" charset="0"/>
                <a:cs typeface="Times New Roman" panose="02020603050405020304" pitchFamily="18" charset="0"/>
              </a:rPr>
            </a:br>
            <a:r>
              <a:rPr lang="en-AU" dirty="0">
                <a:solidFill>
                  <a:prstClr val="white"/>
                </a:solidFill>
                <a:latin typeface="Times New Roman" panose="02020603050405020304" pitchFamily="18" charset="0"/>
                <a:cs typeface="Times New Roman" panose="02020603050405020304" pitchFamily="18" charset="0"/>
              </a:rPr>
              <a:t>Too hardened / Too far down road of rejection.</a:t>
            </a:r>
          </a:p>
        </p:txBody>
      </p:sp>
      <p:sp>
        <p:nvSpPr>
          <p:cNvPr id="19" name="TextBox 18">
            <a:extLst>
              <a:ext uri="{FF2B5EF4-FFF2-40B4-BE49-F238E27FC236}">
                <a16:creationId xmlns:a16="http://schemas.microsoft.com/office/drawing/2014/main" id="{0573930D-F9D4-ED72-821C-18097BF51743}"/>
              </a:ext>
            </a:extLst>
          </p:cNvPr>
          <p:cNvSpPr txBox="1"/>
          <p:nvPr/>
        </p:nvSpPr>
        <p:spPr>
          <a:xfrm>
            <a:off x="7864" y="3683652"/>
            <a:ext cx="3067070" cy="400110"/>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A confidence to hold on to:</a:t>
            </a:r>
          </a:p>
        </p:txBody>
      </p:sp>
      <p:sp>
        <p:nvSpPr>
          <p:cNvPr id="20" name="TextBox 19">
            <a:extLst>
              <a:ext uri="{FF2B5EF4-FFF2-40B4-BE49-F238E27FC236}">
                <a16:creationId xmlns:a16="http://schemas.microsoft.com/office/drawing/2014/main" id="{689E3234-775D-F5C9-B923-24998AC505BB}"/>
              </a:ext>
            </a:extLst>
          </p:cNvPr>
          <p:cNvSpPr txBox="1"/>
          <p:nvPr/>
        </p:nvSpPr>
        <p:spPr>
          <a:xfrm>
            <a:off x="2876150" y="3732426"/>
            <a:ext cx="6273581"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God is just.  He recognises actions that “belong to salvation”</a:t>
            </a:r>
          </a:p>
        </p:txBody>
      </p:sp>
      <p:sp>
        <p:nvSpPr>
          <p:cNvPr id="21" name="TextBox 20">
            <a:extLst>
              <a:ext uri="{FF2B5EF4-FFF2-40B4-BE49-F238E27FC236}">
                <a16:creationId xmlns:a16="http://schemas.microsoft.com/office/drawing/2014/main" id="{BE90B4A4-43CB-0774-193D-5B51D6ADA667}"/>
              </a:ext>
            </a:extLst>
          </p:cNvPr>
          <p:cNvSpPr txBox="1"/>
          <p:nvPr/>
        </p:nvSpPr>
        <p:spPr>
          <a:xfrm>
            <a:off x="156804" y="4018673"/>
            <a:ext cx="8992927" cy="1200329"/>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Holding fast to faith;  Servanthood;  Loving one another.</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God promises eternal salvation.   Through faith and patience, we inherit this promise.</a:t>
            </a:r>
          </a:p>
          <a:p>
            <a:pPr marL="180975" lvl="0" indent="-180975">
              <a:buFont typeface="Arial" panose="020B0604020202020204" pitchFamily="34" charset="0"/>
              <a:buChar char="•"/>
              <a:defRPr/>
            </a:pPr>
            <a:r>
              <a:rPr lang="en-AU" sz="1600" dirty="0">
                <a:solidFill>
                  <a:prstClr val="white"/>
                </a:solidFill>
                <a:latin typeface="Comic Sans MS" panose="030F0902030302020204" pitchFamily="66" charset="0"/>
                <a:cs typeface="Times New Roman" panose="02020603050405020304" pitchFamily="18" charset="0"/>
              </a:rPr>
              <a:t>a sure &amp; steadfast anchor of the soul.</a:t>
            </a:r>
            <a:r>
              <a:rPr lang="en-AU" dirty="0">
                <a:solidFill>
                  <a:prstClr val="white"/>
                </a:solidFill>
                <a:latin typeface="Times New Roman" panose="02020603050405020304" pitchFamily="18" charset="0"/>
                <a:cs typeface="Times New Roman" panose="02020603050405020304" pitchFamily="18" charset="0"/>
              </a:rPr>
              <a:t>..  That we will meet with God “behind the curtain”.  </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Through Christ, we are assured of eternal fellowship with our Loving and Holy Father God.</a:t>
            </a:r>
          </a:p>
        </p:txBody>
      </p:sp>
      <p:sp>
        <p:nvSpPr>
          <p:cNvPr id="22" name="TextBox 21">
            <a:extLst>
              <a:ext uri="{FF2B5EF4-FFF2-40B4-BE49-F238E27FC236}">
                <a16:creationId xmlns:a16="http://schemas.microsoft.com/office/drawing/2014/main" id="{33A74C7D-1AF2-17C5-ACCC-81A22353B71F}"/>
              </a:ext>
            </a:extLst>
          </p:cNvPr>
          <p:cNvSpPr txBox="1"/>
          <p:nvPr/>
        </p:nvSpPr>
        <p:spPr>
          <a:xfrm>
            <a:off x="15815" y="5098984"/>
            <a:ext cx="9133915" cy="646331"/>
          </a:xfrm>
          <a:prstGeom prst="rect">
            <a:avLst/>
          </a:prstGeom>
          <a:noFill/>
        </p:spPr>
        <p:txBody>
          <a:bodyPr wrap="square" rtlCol="0">
            <a:spAutoFit/>
          </a:bodyPr>
          <a:lstStyle/>
          <a:p>
            <a:pPr marL="1825625" marR="0" lvl="0" indent="-1825625" defTabSz="457200" rtl="0" eaLnBrk="1" fontAlgn="auto" latinLnBrk="0" hangingPunct="1">
              <a:lnSpc>
                <a:spcPct val="100000"/>
              </a:lnSpc>
              <a:spcBef>
                <a:spcPts val="0"/>
              </a:spcBef>
              <a:spcAft>
                <a:spcPts val="0"/>
              </a:spcAft>
              <a:buClrTx/>
              <a:buSzTx/>
              <a:defRPr/>
            </a:pP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Spiritual Maturity:  To live, tethered to the anchor of the soul.  </a:t>
            </a:r>
            <a:b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br>
            <a:r>
              <a:rPr kumimoji="0" lang="en-AU"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Living by God’s holy ways, because this is what we are tethered to.</a:t>
            </a:r>
          </a:p>
        </p:txBody>
      </p:sp>
    </p:spTree>
    <p:extLst>
      <p:ext uri="{BB962C8B-B14F-4D97-AF65-F5344CB8AC3E}">
        <p14:creationId xmlns:p14="http://schemas.microsoft.com/office/powerpoint/2010/main" val="2795034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1">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uiExpand="1" build="p"/>
      <p:bldP spid="22"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10671</TotalTime>
  <Words>1172</Words>
  <Application>Microsoft Macintosh PowerPoint</Application>
  <PresentationFormat>On-screen Show (16:10)</PresentationFormat>
  <Paragraphs>54</Paragraphs>
  <Slides>7</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Aptos</vt:lpstr>
      <vt:lpstr>Arial</vt:lpstr>
      <vt:lpstr>Calibri</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267</cp:revision>
  <cp:lastPrinted>2025-06-06T05:13:31Z</cp:lastPrinted>
  <dcterms:created xsi:type="dcterms:W3CDTF">2024-07-12T04:24:48Z</dcterms:created>
  <dcterms:modified xsi:type="dcterms:W3CDTF">2025-06-06T05:17:38Z</dcterms:modified>
</cp:coreProperties>
</file>